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20" roundtripDataSignature="AMtx7mgHEd/GrQ5/6LH6XSgNbB1Z/ZRc+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i sadržaj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i vertikalni teks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kalni naslov i teks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slajda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4" name="Google Shape;24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aglavlje odeljka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va sadržaja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eđenje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2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amo naslov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azno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adržaj sa natpisom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ka sa natpisom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jpg"/><Relationship Id="rId4" Type="http://schemas.openxmlformats.org/officeDocument/2006/relationships/image" Target="../media/image37.jpg"/><Relationship Id="rId5" Type="http://schemas.openxmlformats.org/officeDocument/2006/relationships/image" Target="../media/image40.jpg"/><Relationship Id="rId6" Type="http://schemas.openxmlformats.org/officeDocument/2006/relationships/image" Target="../media/image3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5" Type="http://schemas.openxmlformats.org/officeDocument/2006/relationships/image" Target="../media/image39.jpg"/><Relationship Id="rId6" Type="http://schemas.openxmlformats.org/officeDocument/2006/relationships/image" Target="../media/image3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Relationship Id="rId4" Type="http://schemas.openxmlformats.org/officeDocument/2006/relationships/image" Target="../media/image9.jpg"/><Relationship Id="rId5" Type="http://schemas.openxmlformats.org/officeDocument/2006/relationships/image" Target="../media/image5.jpg"/><Relationship Id="rId6" Type="http://schemas.openxmlformats.org/officeDocument/2006/relationships/image" Target="../media/image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Relationship Id="rId4" Type="http://schemas.openxmlformats.org/officeDocument/2006/relationships/image" Target="../media/image8.jpg"/><Relationship Id="rId5" Type="http://schemas.openxmlformats.org/officeDocument/2006/relationships/image" Target="../media/image2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Relationship Id="rId4" Type="http://schemas.openxmlformats.org/officeDocument/2006/relationships/image" Target="../media/image10.jpg"/><Relationship Id="rId5" Type="http://schemas.openxmlformats.org/officeDocument/2006/relationships/image" Target="../media/image13.jpg"/><Relationship Id="rId6" Type="http://schemas.openxmlformats.org/officeDocument/2006/relationships/image" Target="../media/image2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Relationship Id="rId4" Type="http://schemas.openxmlformats.org/officeDocument/2006/relationships/image" Target="../media/image48.jpg"/><Relationship Id="rId5" Type="http://schemas.openxmlformats.org/officeDocument/2006/relationships/image" Target="../media/image17.jpg"/><Relationship Id="rId6" Type="http://schemas.openxmlformats.org/officeDocument/2006/relationships/image" Target="../media/image1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g"/><Relationship Id="rId4" Type="http://schemas.openxmlformats.org/officeDocument/2006/relationships/image" Target="../media/image18.jpg"/><Relationship Id="rId5" Type="http://schemas.openxmlformats.org/officeDocument/2006/relationships/image" Target="../media/image24.jpg"/><Relationship Id="rId6" Type="http://schemas.openxmlformats.org/officeDocument/2006/relationships/image" Target="../media/image2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jpg"/><Relationship Id="rId4" Type="http://schemas.openxmlformats.org/officeDocument/2006/relationships/image" Target="../media/image47.jpg"/><Relationship Id="rId5" Type="http://schemas.openxmlformats.org/officeDocument/2006/relationships/image" Target="../media/image32.jpg"/><Relationship Id="rId6" Type="http://schemas.openxmlformats.org/officeDocument/2006/relationships/image" Target="../media/image1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1.jpg"/><Relationship Id="rId6" Type="http://schemas.openxmlformats.org/officeDocument/2006/relationships/image" Target="../media/image3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jpg"/><Relationship Id="rId4" Type="http://schemas.openxmlformats.org/officeDocument/2006/relationships/image" Target="../media/image36.jpg"/><Relationship Id="rId5" Type="http://schemas.openxmlformats.org/officeDocument/2006/relationships/image" Target="../media/image35.jpg"/><Relationship Id="rId6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/>
          <p:nvPr/>
        </p:nvSpPr>
        <p:spPr>
          <a:xfrm flipH="1" rot="5400000">
            <a:off x="-1410084" y="1410082"/>
            <a:ext cx="6858000" cy="4037836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"/>
          <p:cNvSpPr/>
          <p:nvPr/>
        </p:nvSpPr>
        <p:spPr>
          <a:xfrm flipH="1" rot="5400000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/>
          <p:nvPr/>
        </p:nvSpPr>
        <p:spPr>
          <a:xfrm flipH="1" rot="5400000">
            <a:off x="767923" y="3588085"/>
            <a:ext cx="2501979" cy="403784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"/>
          <p:cNvSpPr/>
          <p:nvPr/>
        </p:nvSpPr>
        <p:spPr>
          <a:xfrm rot="-964587">
            <a:off x="-501737" y="969718"/>
            <a:ext cx="3900357" cy="4178958"/>
          </a:xfrm>
          <a:custGeom>
            <a:rect b="b" l="l" r="r" t="t"/>
            <a:pathLst>
              <a:path extrusionOk="0" h="4178958" w="3900357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"/>
          <p:cNvSpPr/>
          <p:nvPr/>
        </p:nvSpPr>
        <p:spPr>
          <a:xfrm flipH="1" rot="5400000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"/>
          <p:cNvSpPr txBox="1"/>
          <p:nvPr>
            <p:ph type="title"/>
          </p:nvPr>
        </p:nvSpPr>
        <p:spPr>
          <a:xfrm>
            <a:off x="301782" y="649480"/>
            <a:ext cx="3434251" cy="614149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None/>
            </a:pPr>
            <a:br>
              <a:rPr b="0" i="0" lang="ru-RU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39609" y="291048"/>
            <a:ext cx="1756392" cy="1189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89928" y="137040"/>
            <a:ext cx="1578865" cy="1578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05564" y="1993439"/>
            <a:ext cx="6181697" cy="33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05054" y="5473209"/>
            <a:ext cx="6370872" cy="1030313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"/>
          <p:cNvSpPr txBox="1"/>
          <p:nvPr/>
        </p:nvSpPr>
        <p:spPr>
          <a:xfrm>
            <a:off x="448861" y="195518"/>
            <a:ext cx="3329400" cy="69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Прва међународна размена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између Ек</a:t>
            </a:r>
            <a:r>
              <a:rPr lang="ru-RU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ономско трговачке школе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“Књаз Милош“ из  Горњег Милановца и Комерцијалне школе из Валоне,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21. - 27. мај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2023. године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Google Shape;102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977730" y="175315"/>
            <a:ext cx="2370985" cy="1502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10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0"/>
          <p:cNvSpPr/>
          <p:nvPr/>
        </p:nvSpPr>
        <p:spPr>
          <a:xfrm flipH="1" rot="5400000">
            <a:off x="-1410084" y="1410082"/>
            <a:ext cx="6858000" cy="4037836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0"/>
          <p:cNvSpPr/>
          <p:nvPr/>
        </p:nvSpPr>
        <p:spPr>
          <a:xfrm flipH="1" rot="5400000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0"/>
          <p:cNvSpPr/>
          <p:nvPr/>
        </p:nvSpPr>
        <p:spPr>
          <a:xfrm flipH="1" rot="5400000">
            <a:off x="767923" y="3588085"/>
            <a:ext cx="2501979" cy="403784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10"/>
          <p:cNvSpPr/>
          <p:nvPr/>
        </p:nvSpPr>
        <p:spPr>
          <a:xfrm rot="-964587">
            <a:off x="-501737" y="969718"/>
            <a:ext cx="3900357" cy="4178958"/>
          </a:xfrm>
          <a:custGeom>
            <a:rect b="b" l="l" r="r" t="t"/>
            <a:pathLst>
              <a:path extrusionOk="0" h="4178958" w="3900357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0"/>
          <p:cNvSpPr/>
          <p:nvPr/>
        </p:nvSpPr>
        <p:spPr>
          <a:xfrm flipH="1" rot="5400000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0"/>
          <p:cNvSpPr txBox="1"/>
          <p:nvPr>
            <p:ph type="title"/>
          </p:nvPr>
        </p:nvSpPr>
        <p:spPr>
          <a:xfrm>
            <a:off x="175658" y="1514901"/>
            <a:ext cx="3201366" cy="32754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rPr b="0" i="0" lang="ru-RU" sz="2000">
                <a:solidFill>
                  <a:schemeClr val="lt1"/>
                </a:solidFill>
              </a:rPr>
              <a:t>.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245" name="Google Shape;245;p10"/>
          <p:cNvSpPr txBox="1"/>
          <p:nvPr/>
        </p:nvSpPr>
        <p:spPr>
          <a:xfrm>
            <a:off x="300250" y="1965278"/>
            <a:ext cx="3411941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Четвртог дана, у поподневним сатима ученицима су организоване разноврсне спортске активности и дружење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G_6412.jpg" id="246" name="Google Shape;24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4416437" y="806246"/>
            <a:ext cx="3356077" cy="25170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6443.jpg" id="247" name="Google Shape;24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88827" y="604685"/>
            <a:ext cx="4031223" cy="30234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6453.jpg" id="248" name="Google Shape;248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96749" y="3871452"/>
            <a:ext cx="3431458" cy="25735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7448.jpg" id="249" name="Google Shape;249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06529" y="4129548"/>
            <a:ext cx="4013123" cy="2300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11"/>
          <p:cNvSpPr/>
          <p:nvPr/>
        </p:nvSpPr>
        <p:spPr>
          <a:xfrm flipH="1" rot="5400000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1000">
                <a:srgbClr val="000000"/>
              </a:gs>
              <a:gs pos="100000">
                <a:srgbClr val="2F5496"/>
              </a:gs>
            </a:gsLst>
            <a:lin ang="18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11"/>
          <p:cNvSpPr/>
          <p:nvPr/>
        </p:nvSpPr>
        <p:spPr>
          <a:xfrm flipH="1">
            <a:off x="457200" y="8482"/>
            <a:ext cx="3568276" cy="6858000"/>
          </a:xfrm>
          <a:prstGeom prst="rect">
            <a:avLst/>
          </a:prstGeom>
          <a:gradFill>
            <a:gsLst>
              <a:gs pos="0">
                <a:srgbClr val="4472C4">
                  <a:alpha val="31764"/>
                </a:srgbClr>
              </a:gs>
              <a:gs pos="70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11"/>
          <p:cNvSpPr/>
          <p:nvPr/>
        </p:nvSpPr>
        <p:spPr>
          <a:xfrm rot="6097846">
            <a:off x="-747355" y="1201312"/>
            <a:ext cx="4808302" cy="4088666"/>
          </a:xfrm>
          <a:custGeom>
            <a:rect b="b" l="l" r="r" t="t"/>
            <a:pathLst>
              <a:path extrusionOk="0" h="4088666" w="4808302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8DA9DB">
                  <a:alpha val="0"/>
                </a:srgbClr>
              </a:gs>
              <a:gs pos="39000">
                <a:srgbClr val="8DA9DB">
                  <a:alpha val="0"/>
                </a:srgbClr>
              </a:gs>
              <a:gs pos="100000">
                <a:srgbClr val="2F5496">
                  <a:alpha val="25882"/>
                </a:srgbClr>
              </a:gs>
            </a:gsLst>
            <a:lin ang="16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1"/>
          <p:cNvSpPr/>
          <p:nvPr/>
        </p:nvSpPr>
        <p:spPr>
          <a:xfrm rot="-54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rgbClr val="4472C4">
                  <a:alpha val="23921"/>
                </a:srgbClr>
              </a:gs>
              <a:gs pos="100000">
                <a:srgbClr val="1F3864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1"/>
          <p:cNvSpPr txBox="1"/>
          <p:nvPr/>
        </p:nvSpPr>
        <p:spPr>
          <a:xfrm>
            <a:off x="354102" y="478712"/>
            <a:ext cx="3467271" cy="60677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Последњег дана размене, ученици партнерских школа имали су организовану културно-историјску посету острву и манастиру Звернец. Такође, ученици ЕТШ ,,Књаз Милош" предочили су идеје за другу размену, која је планирана за октобар месец 2023. године. У поподневним сатима организовано је дружење током кога су учесници поделили своја искуства која су остварена током ове размене.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G_6649.jpg" id="260" name="Google Shape;26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24173" y="3088257"/>
            <a:ext cx="2386982" cy="3522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6639.jpg" id="261" name="Google Shape;26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23857" y="3364301"/>
            <a:ext cx="4342729" cy="31486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6587.jpg" id="262" name="Google Shape;262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43244" y="483079"/>
            <a:ext cx="3588589" cy="26914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6585.jpg" id="263" name="Google Shape;263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90626" y="396815"/>
            <a:ext cx="3404558" cy="2553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12"/>
          <p:cNvSpPr/>
          <p:nvPr/>
        </p:nvSpPr>
        <p:spPr>
          <a:xfrm flipH="1" rot="5400000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1000">
                <a:srgbClr val="000000"/>
              </a:gs>
              <a:gs pos="100000">
                <a:srgbClr val="2F5496"/>
              </a:gs>
            </a:gsLst>
            <a:lin ang="18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12"/>
          <p:cNvSpPr/>
          <p:nvPr/>
        </p:nvSpPr>
        <p:spPr>
          <a:xfrm flipH="1">
            <a:off x="457200" y="8482"/>
            <a:ext cx="3568276" cy="6858000"/>
          </a:xfrm>
          <a:prstGeom prst="rect">
            <a:avLst/>
          </a:prstGeom>
          <a:gradFill>
            <a:gsLst>
              <a:gs pos="0">
                <a:srgbClr val="4472C4">
                  <a:alpha val="31764"/>
                </a:srgbClr>
              </a:gs>
              <a:gs pos="70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2"/>
          <p:cNvSpPr/>
          <p:nvPr/>
        </p:nvSpPr>
        <p:spPr>
          <a:xfrm rot="6097846">
            <a:off x="-747355" y="1201312"/>
            <a:ext cx="4808302" cy="4088666"/>
          </a:xfrm>
          <a:custGeom>
            <a:rect b="b" l="l" r="r" t="t"/>
            <a:pathLst>
              <a:path extrusionOk="0" h="4088666" w="4808302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8DA9DB">
                  <a:alpha val="0"/>
                </a:srgbClr>
              </a:gs>
              <a:gs pos="39000">
                <a:srgbClr val="8DA9DB">
                  <a:alpha val="0"/>
                </a:srgbClr>
              </a:gs>
              <a:gs pos="100000">
                <a:srgbClr val="2F5496">
                  <a:alpha val="25882"/>
                </a:srgbClr>
              </a:gs>
            </a:gsLst>
            <a:lin ang="16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2"/>
          <p:cNvSpPr/>
          <p:nvPr/>
        </p:nvSpPr>
        <p:spPr>
          <a:xfrm rot="-54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rgbClr val="4472C4">
                  <a:alpha val="23921"/>
                </a:srgbClr>
              </a:gs>
              <a:gs pos="100000">
                <a:srgbClr val="1F3864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3" name="Google Shape;273;p12"/>
          <p:cNvPicPr preferRelativeResize="0"/>
          <p:nvPr/>
        </p:nvPicPr>
        <p:blipFill rotWithShape="1">
          <a:blip r:embed="rId3">
            <a:alphaModFix/>
          </a:blip>
          <a:srcRect b="0" l="0" r="-118" t="16823"/>
          <a:stretch/>
        </p:blipFill>
        <p:spPr>
          <a:xfrm>
            <a:off x="8364478" y="205278"/>
            <a:ext cx="2998287" cy="3501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03113" y="3966882"/>
            <a:ext cx="3353024" cy="2507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98970" y="376518"/>
            <a:ext cx="3660220" cy="294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80386" y="3684932"/>
            <a:ext cx="3678804" cy="267695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12"/>
          <p:cNvSpPr txBox="1"/>
          <p:nvPr/>
        </p:nvSpPr>
        <p:spPr>
          <a:xfrm>
            <a:off x="441934" y="2775762"/>
            <a:ext cx="3279812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У вечерњим сатима, гостима је организовано изненађење од стране кординатора домаћина...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3"/>
          <p:cNvSpPr/>
          <p:nvPr/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15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3"/>
          <p:cNvSpPr/>
          <p:nvPr/>
        </p:nvSpPr>
        <p:spPr>
          <a:xfrm flipH="1" rot="10800000">
            <a:off x="455521" y="-1720"/>
            <a:ext cx="11750040" cy="6840685"/>
          </a:xfrm>
          <a:prstGeom prst="rect">
            <a:avLst/>
          </a:prstGeom>
          <a:gradFill>
            <a:gsLst>
              <a:gs pos="0">
                <a:srgbClr val="1F3864">
                  <a:alpha val="60784"/>
                </a:srgbClr>
              </a:gs>
              <a:gs pos="21000">
                <a:srgbClr val="1F3864">
                  <a:alpha val="60784"/>
                </a:srgbClr>
              </a:gs>
              <a:gs pos="100000">
                <a:srgbClr val="4472C4">
                  <a:alpha val="0"/>
                </a:srgbClr>
              </a:gs>
            </a:gsLst>
            <a:lin ang="21593999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13"/>
          <p:cNvSpPr/>
          <p:nvPr/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rgbClr val="2F5496">
                  <a:alpha val="0"/>
                </a:srgbClr>
              </a:gs>
              <a:gs pos="99000">
                <a:srgbClr val="000000">
                  <a:alpha val="40784"/>
                </a:srgbClr>
              </a:gs>
              <a:gs pos="100000">
                <a:srgbClr val="000000">
                  <a:alpha val="40784"/>
                </a:srgbClr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13"/>
          <p:cNvSpPr/>
          <p:nvPr/>
        </p:nvSpPr>
        <p:spPr>
          <a:xfrm rot="-6325827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rgbClr val="4472C4">
                  <a:alpha val="23921"/>
                </a:srgbClr>
              </a:gs>
              <a:gs pos="79000">
                <a:srgbClr val="8DA9DB">
                  <a:alpha val="0"/>
                </a:srgbClr>
              </a:gs>
              <a:gs pos="100000">
                <a:srgbClr val="8DA9DB">
                  <a:alpha val="0"/>
                </a:srgbClr>
              </a:gs>
            </a:gsLst>
            <a:lin ang="14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13"/>
          <p:cNvSpPr txBox="1"/>
          <p:nvPr>
            <p:ph type="title"/>
          </p:nvPr>
        </p:nvSpPr>
        <p:spPr>
          <a:xfrm>
            <a:off x="1386865" y="818984"/>
            <a:ext cx="6596245" cy="32685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alibri"/>
              <a:buNone/>
            </a:pPr>
            <a:r>
              <a:rPr lang="ru-RU" sz="4800">
                <a:solidFill>
                  <a:srgbClr val="FFFFFF"/>
                </a:solidFill>
              </a:rPr>
              <a:t>Хвала на пажњи!</a:t>
            </a:r>
            <a:endParaRPr sz="4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13"/>
          <p:cNvSpPr/>
          <p:nvPr/>
        </p:nvSpPr>
        <p:spPr>
          <a:xfrm flipH="1" rot="10800000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rgbClr val="2F5496">
                  <a:alpha val="49803"/>
                </a:srgbClr>
              </a:gs>
              <a:gs pos="99000">
                <a:srgbClr val="000000">
                  <a:alpha val="33725"/>
                </a:srgbClr>
              </a:gs>
              <a:gs pos="100000">
                <a:srgbClr val="000000">
                  <a:alpha val="33725"/>
                </a:srgbClr>
              </a:gs>
            </a:gsLst>
            <a:lin ang="17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13"/>
          <p:cNvSpPr/>
          <p:nvPr/>
        </p:nvSpPr>
        <p:spPr>
          <a:xfrm flipH="1" rot="-5400000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rgbClr val="2F5496">
                  <a:alpha val="49803"/>
                </a:srgbClr>
              </a:gs>
              <a:gs pos="99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14"/>
          <p:cNvSpPr/>
          <p:nvPr/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15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4"/>
          <p:cNvSpPr/>
          <p:nvPr/>
        </p:nvSpPr>
        <p:spPr>
          <a:xfrm flipH="1" rot="10800000">
            <a:off x="455521" y="-1720"/>
            <a:ext cx="11750040" cy="6840685"/>
          </a:xfrm>
          <a:prstGeom prst="rect">
            <a:avLst/>
          </a:prstGeom>
          <a:gradFill>
            <a:gsLst>
              <a:gs pos="0">
                <a:srgbClr val="1F3864">
                  <a:alpha val="60784"/>
                </a:srgbClr>
              </a:gs>
              <a:gs pos="21000">
                <a:srgbClr val="1F3864">
                  <a:alpha val="60784"/>
                </a:srgbClr>
              </a:gs>
              <a:gs pos="100000">
                <a:srgbClr val="4472C4">
                  <a:alpha val="0"/>
                </a:srgbClr>
              </a:gs>
            </a:gsLst>
            <a:lin ang="21593999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14"/>
          <p:cNvSpPr/>
          <p:nvPr/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rgbClr val="2F5496">
                  <a:alpha val="0"/>
                </a:srgbClr>
              </a:gs>
              <a:gs pos="99000">
                <a:srgbClr val="000000">
                  <a:alpha val="40784"/>
                </a:srgbClr>
              </a:gs>
              <a:gs pos="100000">
                <a:srgbClr val="000000">
                  <a:alpha val="40784"/>
                </a:srgbClr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14"/>
          <p:cNvSpPr/>
          <p:nvPr/>
        </p:nvSpPr>
        <p:spPr>
          <a:xfrm rot="-6325827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rgbClr val="4472C4">
                  <a:alpha val="23921"/>
                </a:srgbClr>
              </a:gs>
              <a:gs pos="79000">
                <a:srgbClr val="8DA9DB">
                  <a:alpha val="0"/>
                </a:srgbClr>
              </a:gs>
              <a:gs pos="100000">
                <a:srgbClr val="8DA9DB">
                  <a:alpha val="0"/>
                </a:srgbClr>
              </a:gs>
            </a:gsLst>
            <a:lin ang="14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14"/>
          <p:cNvSpPr txBox="1"/>
          <p:nvPr>
            <p:ph type="title"/>
          </p:nvPr>
        </p:nvSpPr>
        <p:spPr>
          <a:xfrm>
            <a:off x="300557" y="1511213"/>
            <a:ext cx="4594432" cy="273805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ru-RU" sz="2400">
                <a:solidFill>
                  <a:srgbClr val="FFFFFF"/>
                </a:solidFill>
              </a:rPr>
              <a:t>Координатори</a:t>
            </a:r>
            <a:br>
              <a:rPr lang="ru-RU" sz="2400">
                <a:solidFill>
                  <a:srgbClr val="FFFFFF"/>
                </a:solidFill>
              </a:rPr>
            </a:br>
            <a:br>
              <a:rPr lang="ru-RU" sz="2400">
                <a:solidFill>
                  <a:srgbClr val="FFFFFF"/>
                </a:solidFill>
              </a:rPr>
            </a:br>
            <a:r>
              <a:rPr lang="ru-RU" sz="2400">
                <a:solidFill>
                  <a:srgbClr val="FFFFFF"/>
                </a:solidFill>
              </a:rPr>
              <a:t>Снежана Касаповић Рашић</a:t>
            </a:r>
            <a:br>
              <a:rPr lang="ru-RU" sz="2400">
                <a:solidFill>
                  <a:srgbClr val="FFFFFF"/>
                </a:solidFill>
              </a:rPr>
            </a:br>
            <a:r>
              <a:rPr lang="ru-RU" sz="2400">
                <a:solidFill>
                  <a:srgbClr val="FFFFFF"/>
                </a:solidFill>
              </a:rPr>
              <a:t>Јована Срећковић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300" name="Google Shape;300;p14"/>
          <p:cNvSpPr/>
          <p:nvPr/>
        </p:nvSpPr>
        <p:spPr>
          <a:xfrm flipH="1" rot="10800000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rgbClr val="2F5496">
                  <a:alpha val="49803"/>
                </a:srgbClr>
              </a:gs>
              <a:gs pos="99000">
                <a:srgbClr val="000000">
                  <a:alpha val="33725"/>
                </a:srgbClr>
              </a:gs>
              <a:gs pos="100000">
                <a:srgbClr val="000000">
                  <a:alpha val="33725"/>
                </a:srgbClr>
              </a:gs>
            </a:gsLst>
            <a:lin ang="17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14"/>
          <p:cNvSpPr/>
          <p:nvPr/>
        </p:nvSpPr>
        <p:spPr>
          <a:xfrm flipH="1" rot="-5400000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rgbClr val="2F5496">
                  <a:alpha val="49803"/>
                </a:srgbClr>
              </a:gs>
              <a:gs pos="99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14"/>
          <p:cNvSpPr txBox="1"/>
          <p:nvPr/>
        </p:nvSpPr>
        <p:spPr>
          <a:xfrm>
            <a:off x="2700015" y="270759"/>
            <a:ext cx="6791967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Учесници међународне разменe: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14"/>
          <p:cNvSpPr txBox="1"/>
          <p:nvPr/>
        </p:nvSpPr>
        <p:spPr>
          <a:xfrm>
            <a:off x="6884894" y="1357109"/>
            <a:ext cx="4290908" cy="5262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Ученици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Емилија Коларевић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Теодора Милановић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Огњен Минић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Никола Јакшић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Анђела Боговац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Крстина Боранијашевић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Милица Драгишић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Исидора Стругаревић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Андреа Дамљановић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Викторија Васовић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Филип Николић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"/>
          <p:cNvSpPr/>
          <p:nvPr/>
        </p:nvSpPr>
        <p:spPr>
          <a:xfrm flipH="1" rot="5400000">
            <a:off x="-1410084" y="1410082"/>
            <a:ext cx="6858000" cy="4037836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2"/>
          <p:cNvSpPr/>
          <p:nvPr/>
        </p:nvSpPr>
        <p:spPr>
          <a:xfrm flipH="1" rot="5400000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"/>
          <p:cNvSpPr/>
          <p:nvPr/>
        </p:nvSpPr>
        <p:spPr>
          <a:xfrm flipH="1" rot="5400000">
            <a:off x="767923" y="3588085"/>
            <a:ext cx="2501979" cy="403784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2"/>
          <p:cNvSpPr/>
          <p:nvPr/>
        </p:nvSpPr>
        <p:spPr>
          <a:xfrm rot="-964587">
            <a:off x="-501737" y="969718"/>
            <a:ext cx="3900357" cy="4178958"/>
          </a:xfrm>
          <a:custGeom>
            <a:rect b="b" l="l" r="r" t="t"/>
            <a:pathLst>
              <a:path extrusionOk="0" h="4178958" w="3900357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"/>
          <p:cNvSpPr/>
          <p:nvPr/>
        </p:nvSpPr>
        <p:spPr>
          <a:xfrm flipH="1" rot="5400000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"/>
          <p:cNvSpPr txBox="1"/>
          <p:nvPr>
            <p:ph type="title"/>
          </p:nvPr>
        </p:nvSpPr>
        <p:spPr>
          <a:xfrm>
            <a:off x="247154" y="172513"/>
            <a:ext cx="3543600" cy="6204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None/>
            </a:pPr>
            <a:br>
              <a:rPr b="0" i="0" lang="ru-RU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ru-RU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ru-RU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Током првог дана размене, учесници су имали прилику да упознају једни друге, на не</a:t>
            </a:r>
            <a:r>
              <a:rPr lang="ru-RU" sz="2200">
                <a:solidFill>
                  <a:srgbClr val="FFFFFF"/>
                </a:solidFill>
              </a:rPr>
              <a:t>формалан начин, у просторијама шоле.</a:t>
            </a:r>
            <a:r>
              <a:rPr b="0" i="0" lang="ru-RU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Након упоз</a:t>
            </a:r>
            <a:r>
              <a:rPr lang="ru-RU" sz="2200">
                <a:solidFill>
                  <a:srgbClr val="FFFFFF"/>
                </a:solidFill>
              </a:rPr>
              <a:t>навања, поделили су своја очекивања по питању размене, да би после тога уследила радионица коз коју су именовали одабране речи на својим језицима како би пронашли сличне речи, а уједно и научили нове. Такође су имали прилику да обиђу школу и упознају начин реализације наставе у њој.</a:t>
            </a:r>
            <a:endParaRPr sz="2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:\Users\Admini\Desktop\E8B2FFC1-C769-4614-925D-EF69078F4646.jpg" id="115" name="Google Shape;11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68716" y="715676"/>
            <a:ext cx="4272781" cy="24041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i\Desktop\C910CF5B-42C1-4232-9F42-DD1B089FB66B.jpg" id="116" name="Google Shape;116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02755" y="3835493"/>
            <a:ext cx="4175728" cy="23495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i\Desktop\IMG_5601.jpg" id="117" name="Google Shape;11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02755" y="789502"/>
            <a:ext cx="3403939" cy="26873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i\Desktop\0846de7c-f3c2-4b92-ace3-e7cbf23e072d.jpg" id="118" name="Google Shape;118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682882" y="3835493"/>
            <a:ext cx="3328414" cy="27516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3"/>
          <p:cNvSpPr/>
          <p:nvPr/>
        </p:nvSpPr>
        <p:spPr>
          <a:xfrm flipH="1" rot="5400000">
            <a:off x="-1410084" y="1410082"/>
            <a:ext cx="6858000" cy="4037836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3"/>
          <p:cNvSpPr/>
          <p:nvPr/>
        </p:nvSpPr>
        <p:spPr>
          <a:xfrm flipH="1" rot="5400000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3"/>
          <p:cNvSpPr/>
          <p:nvPr/>
        </p:nvSpPr>
        <p:spPr>
          <a:xfrm flipH="1" rot="5400000">
            <a:off x="767923" y="3588085"/>
            <a:ext cx="2501979" cy="403784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3"/>
          <p:cNvSpPr/>
          <p:nvPr/>
        </p:nvSpPr>
        <p:spPr>
          <a:xfrm rot="-964587">
            <a:off x="-501737" y="969718"/>
            <a:ext cx="3900357" cy="4178958"/>
          </a:xfrm>
          <a:custGeom>
            <a:rect b="b" l="l" r="r" t="t"/>
            <a:pathLst>
              <a:path extrusionOk="0" h="4178958" w="3900357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3"/>
          <p:cNvSpPr/>
          <p:nvPr/>
        </p:nvSpPr>
        <p:spPr>
          <a:xfrm flipH="1" rot="5400000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3"/>
          <p:cNvSpPr txBox="1"/>
          <p:nvPr>
            <p:ph type="title"/>
          </p:nvPr>
        </p:nvSpPr>
        <p:spPr>
          <a:xfrm>
            <a:off x="301782" y="1246123"/>
            <a:ext cx="3434251" cy="460876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b="0" i="0" lang="ru-RU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Такође, првог дана у поподневним часовима, учесници су имали  културно-историјску посету старом делу града Валоне током које су упознали град и његова најзначајнија обележја, као и знаменитости.</a:t>
            </a:r>
            <a:br>
              <a:rPr b="0" i="0" lang="ru-RU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3"/>
          <p:cNvSpPr txBox="1"/>
          <p:nvPr>
            <p:ph idx="1" type="body"/>
          </p:nvPr>
        </p:nvSpPr>
        <p:spPr>
          <a:xfrm>
            <a:off x="4810259" y="649480"/>
            <a:ext cx="6555347" cy="55460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 sz="2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C:\Users\Admini\Downloads\f6d56231-bd79-4243-8a7d-d7eb43b2eafa.JPG" id="132" name="Google Shape;13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80931" y="395783"/>
            <a:ext cx="3730390" cy="27977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i\Downloads\f369fddd-b966-4deb-9bdf-54381df68e12.jpg" id="133" name="Google Shape;133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62760" y="1246122"/>
            <a:ext cx="3518623" cy="43085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i\Downloads\IMG_5707.jpg" id="134" name="Google Shape;134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94579" y="3466532"/>
            <a:ext cx="3753134" cy="3077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4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4"/>
          <p:cNvSpPr/>
          <p:nvPr/>
        </p:nvSpPr>
        <p:spPr>
          <a:xfrm flipH="1" rot="5400000">
            <a:off x="-1410084" y="1410082"/>
            <a:ext cx="6858000" cy="4037836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4"/>
          <p:cNvSpPr/>
          <p:nvPr/>
        </p:nvSpPr>
        <p:spPr>
          <a:xfrm flipH="1" rot="5400000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4"/>
          <p:cNvSpPr/>
          <p:nvPr/>
        </p:nvSpPr>
        <p:spPr>
          <a:xfrm flipH="1" rot="5400000">
            <a:off x="767923" y="3588085"/>
            <a:ext cx="2501979" cy="403784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4"/>
          <p:cNvSpPr/>
          <p:nvPr/>
        </p:nvSpPr>
        <p:spPr>
          <a:xfrm rot="-964587">
            <a:off x="-501737" y="969718"/>
            <a:ext cx="3900357" cy="4178958"/>
          </a:xfrm>
          <a:custGeom>
            <a:rect b="b" l="l" r="r" t="t"/>
            <a:pathLst>
              <a:path extrusionOk="0" h="4178958" w="3900357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4"/>
          <p:cNvSpPr/>
          <p:nvPr/>
        </p:nvSpPr>
        <p:spPr>
          <a:xfrm flipH="1" rot="5400000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4"/>
          <p:cNvSpPr txBox="1"/>
          <p:nvPr>
            <p:ph type="title"/>
          </p:nvPr>
        </p:nvSpPr>
        <p:spPr>
          <a:xfrm>
            <a:off x="368878" y="511388"/>
            <a:ext cx="3300060" cy="614149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b="0" i="0" lang="ru-RU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Током другог дана размене, у партнерској школи је организован ,,Дан отворених врата”. Ученици наше школе, образовног профила кувар, учествовали су у припреми хране која је служена за посетиоце, а ученици економских образовних профила учествовали су у радионици, чија је тематска целина била ,,Business ideas".</a:t>
            </a:r>
            <a:br>
              <a:rPr b="0" i="0" lang="ru-RU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4"/>
          <p:cNvSpPr txBox="1"/>
          <p:nvPr>
            <p:ph idx="1" type="body"/>
          </p:nvPr>
        </p:nvSpPr>
        <p:spPr>
          <a:xfrm>
            <a:off x="4810259" y="649480"/>
            <a:ext cx="6555347" cy="55460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 sz="2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C:\Users\Admini\Downloads\IMG_5772.jpg" id="148" name="Google Shape;14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08581" y="299544"/>
            <a:ext cx="3846786" cy="28850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i\Downloads\IMG_5791.jpg" id="149" name="Google Shape;149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56661" y="3392061"/>
            <a:ext cx="2390979" cy="32287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i\Downloads\IMG_5808.jpg" id="150" name="Google Shape;150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25159" y="335017"/>
            <a:ext cx="3799490" cy="28496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i\Downloads\1A61F380-8A1A-40B5-8C3E-88F37D93E2F2.JPG" id="151" name="Google Shape;151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70105" y="3594540"/>
            <a:ext cx="4964391" cy="2806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5"/>
          <p:cNvSpPr/>
          <p:nvPr/>
        </p:nvSpPr>
        <p:spPr>
          <a:xfrm flipH="1" rot="5400000">
            <a:off x="-1410084" y="1410082"/>
            <a:ext cx="6858000" cy="4037836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5"/>
          <p:cNvSpPr/>
          <p:nvPr/>
        </p:nvSpPr>
        <p:spPr>
          <a:xfrm flipH="1" rot="5400000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5"/>
          <p:cNvSpPr/>
          <p:nvPr/>
        </p:nvSpPr>
        <p:spPr>
          <a:xfrm flipH="1" rot="5400000">
            <a:off x="767923" y="3588085"/>
            <a:ext cx="2501979" cy="403784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5"/>
          <p:cNvSpPr/>
          <p:nvPr/>
        </p:nvSpPr>
        <p:spPr>
          <a:xfrm rot="-964587">
            <a:off x="-501737" y="969718"/>
            <a:ext cx="3900357" cy="4178958"/>
          </a:xfrm>
          <a:custGeom>
            <a:rect b="b" l="l" r="r" t="t"/>
            <a:pathLst>
              <a:path extrusionOk="0" h="4178958" w="3900357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5"/>
          <p:cNvSpPr/>
          <p:nvPr/>
        </p:nvSpPr>
        <p:spPr>
          <a:xfrm flipH="1" rot="5400000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5"/>
          <p:cNvSpPr txBox="1"/>
          <p:nvPr>
            <p:ph type="title"/>
          </p:nvPr>
        </p:nvSpPr>
        <p:spPr>
          <a:xfrm>
            <a:off x="362054" y="1694333"/>
            <a:ext cx="3313708" cy="265809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b="0" i="0" lang="ru-RU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Такође другог дана, ученици обе школе су уз опуштајућу шетњу, обишли чувену пешачку зону Лунгомаре у Валони.</a:t>
            </a:r>
            <a:br>
              <a:rPr b="0" i="0" lang="ru-RU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:\Users\Admini\Downloads\IMG_5758.jpg" id="163" name="Google Shape;16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37243" y="368489"/>
            <a:ext cx="3790470" cy="2766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i\Downloads\IMG_5591.jpg" id="164" name="Google Shape;16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38782" y="3384644"/>
            <a:ext cx="3630303" cy="30570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i\Downloads\IMG_5841.jpg" id="165" name="Google Shape;165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58800" y="379748"/>
            <a:ext cx="3596640" cy="27865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i\Downloads\IMG_5849.jpg" id="166" name="Google Shape;166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39989" y="3398293"/>
            <a:ext cx="3807724" cy="2999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6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6"/>
          <p:cNvSpPr/>
          <p:nvPr/>
        </p:nvSpPr>
        <p:spPr>
          <a:xfrm flipH="1" rot="5400000">
            <a:off x="-1410084" y="1410082"/>
            <a:ext cx="6858000" cy="4037836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6"/>
          <p:cNvSpPr/>
          <p:nvPr/>
        </p:nvSpPr>
        <p:spPr>
          <a:xfrm flipH="1" rot="5400000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6"/>
          <p:cNvSpPr/>
          <p:nvPr/>
        </p:nvSpPr>
        <p:spPr>
          <a:xfrm flipH="1" rot="5400000">
            <a:off x="767923" y="3588085"/>
            <a:ext cx="2501979" cy="403784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6"/>
          <p:cNvSpPr/>
          <p:nvPr/>
        </p:nvSpPr>
        <p:spPr>
          <a:xfrm rot="-964587">
            <a:off x="-501737" y="969718"/>
            <a:ext cx="3900357" cy="4178958"/>
          </a:xfrm>
          <a:custGeom>
            <a:rect b="b" l="l" r="r" t="t"/>
            <a:pathLst>
              <a:path extrusionOk="0" h="4178958" w="3900357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6"/>
          <p:cNvSpPr/>
          <p:nvPr/>
        </p:nvSpPr>
        <p:spPr>
          <a:xfrm flipH="1" rot="5400000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6"/>
          <p:cNvSpPr txBox="1"/>
          <p:nvPr>
            <p:ph type="title"/>
          </p:nvPr>
        </p:nvSpPr>
        <p:spPr>
          <a:xfrm>
            <a:off x="464413" y="-777920"/>
            <a:ext cx="3300060" cy="60136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b="0" i="0" lang="ru-RU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Трећи дан међународне размене ,,супершкола" протекао је изузетно динамично. У просторијама школе, организована је RYCO радионица на тему предрасуда и дискриминације</a:t>
            </a:r>
            <a:r>
              <a:rPr b="0" i="0" lang="ru-RU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2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:\Users\Admini\Downloads\F9370E4D-91C3-41CE-9DEF-163BD9732897.jpg" id="179" name="Google Shape;17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84012" y="317657"/>
            <a:ext cx="4017281" cy="2396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i\Downloads\0A1441CF-7289-45A7-83C3-3339B99DB7ED.jpg" id="180" name="Google Shape;180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30349" y="4143693"/>
            <a:ext cx="3953663" cy="24462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i\Downloads\IMG_6004.jpg" id="181" name="Google Shape;181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78732" y="3439138"/>
            <a:ext cx="3715500" cy="25499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i\Downloads\IMG_5911.jpg" id="182" name="Google Shape;182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06955" y="715813"/>
            <a:ext cx="3600450" cy="2843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7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7"/>
          <p:cNvSpPr/>
          <p:nvPr/>
        </p:nvSpPr>
        <p:spPr>
          <a:xfrm flipH="1" rot="5400000">
            <a:off x="-1410084" y="1410082"/>
            <a:ext cx="6858000" cy="4037836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7"/>
          <p:cNvSpPr/>
          <p:nvPr/>
        </p:nvSpPr>
        <p:spPr>
          <a:xfrm flipH="1" rot="5400000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7"/>
          <p:cNvSpPr/>
          <p:nvPr/>
        </p:nvSpPr>
        <p:spPr>
          <a:xfrm flipH="1" rot="5400000">
            <a:off x="767923" y="3588085"/>
            <a:ext cx="2501979" cy="403784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7"/>
          <p:cNvSpPr/>
          <p:nvPr/>
        </p:nvSpPr>
        <p:spPr>
          <a:xfrm rot="-964587">
            <a:off x="-501737" y="969718"/>
            <a:ext cx="3900357" cy="4178958"/>
          </a:xfrm>
          <a:custGeom>
            <a:rect b="b" l="l" r="r" t="t"/>
            <a:pathLst>
              <a:path extrusionOk="0" h="4178958" w="3900357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7"/>
          <p:cNvSpPr/>
          <p:nvPr/>
        </p:nvSpPr>
        <p:spPr>
          <a:xfrm flipH="1" rot="5400000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7"/>
          <p:cNvSpPr txBox="1"/>
          <p:nvPr>
            <p:ph type="title"/>
          </p:nvPr>
        </p:nvSpPr>
        <p:spPr>
          <a:xfrm>
            <a:off x="384451" y="1555844"/>
            <a:ext cx="2931955" cy="391690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ru-RU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Након радионице, учесници су посетили поморску луку и древни град Орикум, као и ресторан Pulebardha са изврсним морским плодовима.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G_6019.jpg" id="195" name="Google Shape;19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8381661" y="884248"/>
            <a:ext cx="3770355" cy="28277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6050.jpg" id="196" name="Google Shape;19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11125" y="291488"/>
            <a:ext cx="4079070" cy="33093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6fd6d705-7197-49c9-aade-bdda5b035992.jpg" id="197" name="Google Shape;197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11125" y="3892323"/>
            <a:ext cx="3677470" cy="25566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6381 (1).jpg" id="198" name="Google Shape;198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790038" y="4454013"/>
            <a:ext cx="2733368" cy="205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8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8"/>
          <p:cNvSpPr/>
          <p:nvPr/>
        </p:nvSpPr>
        <p:spPr>
          <a:xfrm flipH="1" rot="5400000">
            <a:off x="-1410084" y="1410082"/>
            <a:ext cx="6858000" cy="4037836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8"/>
          <p:cNvSpPr/>
          <p:nvPr/>
        </p:nvSpPr>
        <p:spPr>
          <a:xfrm flipH="1" rot="5400000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8"/>
          <p:cNvSpPr/>
          <p:nvPr/>
        </p:nvSpPr>
        <p:spPr>
          <a:xfrm flipH="1" rot="5400000">
            <a:off x="767923" y="3588085"/>
            <a:ext cx="2501979" cy="403784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8"/>
          <p:cNvSpPr/>
          <p:nvPr/>
        </p:nvSpPr>
        <p:spPr>
          <a:xfrm rot="-964587">
            <a:off x="-501737" y="969718"/>
            <a:ext cx="3900357" cy="4178958"/>
          </a:xfrm>
          <a:custGeom>
            <a:rect b="b" l="l" r="r" t="t"/>
            <a:pathLst>
              <a:path extrusionOk="0" h="4178958" w="3900357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8"/>
          <p:cNvSpPr/>
          <p:nvPr/>
        </p:nvSpPr>
        <p:spPr>
          <a:xfrm flipH="1" rot="5400000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8"/>
          <p:cNvSpPr txBox="1"/>
          <p:nvPr>
            <p:ph type="title"/>
          </p:nvPr>
        </p:nvSpPr>
        <p:spPr>
          <a:xfrm>
            <a:off x="362054" y="-405023"/>
            <a:ext cx="3313708" cy="603230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b="0" i="0" lang="ru-RU" sz="2800">
                <a:solidFill>
                  <a:schemeClr val="lt1"/>
                </a:solidFill>
              </a:rPr>
              <a:t>.</a:t>
            </a:r>
            <a:endParaRPr sz="2800">
              <a:solidFill>
                <a:schemeClr val="lt1"/>
              </a:solidFill>
            </a:endParaRPr>
          </a:p>
        </p:txBody>
      </p:sp>
      <p:sp>
        <p:nvSpPr>
          <p:cNvPr id="211" name="Google Shape;211;p8"/>
          <p:cNvSpPr txBox="1"/>
          <p:nvPr/>
        </p:nvSpPr>
        <p:spPr>
          <a:xfrm>
            <a:off x="245660" y="627797"/>
            <a:ext cx="3302758" cy="60016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Током четвртог дана међународне размене, учесницима програма је организована практична радионица и едукативна посета пословном партнеру Regina group, током које су ученици наше и партнерске школе имали прилику да се упознају са пословним просторијама и радним местима на којима ученици обављају практичну наставу.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b51ebfab-4fa8-4d29-8508-77f0d0e5ba93.JPG" id="212" name="Google Shape;21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61123" y="292767"/>
            <a:ext cx="3990193" cy="29926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6267.jpg" id="213" name="Google Shape;21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25744" y="3572591"/>
            <a:ext cx="4063467" cy="30476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9c97ff5e-309e-435f-a7c5-08a0222b176a.jpg" id="214" name="Google Shape;214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43095" y="3379345"/>
            <a:ext cx="2222291" cy="33315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6280.jpg" id="215" name="Google Shape;215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5400000">
            <a:off x="8554437" y="443217"/>
            <a:ext cx="3275273" cy="2634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9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9"/>
          <p:cNvSpPr/>
          <p:nvPr/>
        </p:nvSpPr>
        <p:spPr>
          <a:xfrm flipH="1" rot="5400000">
            <a:off x="-1410084" y="1410082"/>
            <a:ext cx="6858000" cy="4037836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9"/>
          <p:cNvSpPr/>
          <p:nvPr/>
        </p:nvSpPr>
        <p:spPr>
          <a:xfrm flipH="1" rot="5400000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9"/>
          <p:cNvSpPr/>
          <p:nvPr/>
        </p:nvSpPr>
        <p:spPr>
          <a:xfrm flipH="1" rot="5400000">
            <a:off x="767923" y="3588085"/>
            <a:ext cx="2501979" cy="403784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9"/>
          <p:cNvSpPr/>
          <p:nvPr/>
        </p:nvSpPr>
        <p:spPr>
          <a:xfrm rot="-964587">
            <a:off x="-501737" y="969718"/>
            <a:ext cx="3900357" cy="4178958"/>
          </a:xfrm>
          <a:custGeom>
            <a:rect b="b" l="l" r="r" t="t"/>
            <a:pathLst>
              <a:path extrusionOk="0" h="4178958" w="3900357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9"/>
          <p:cNvSpPr/>
          <p:nvPr/>
        </p:nvSpPr>
        <p:spPr>
          <a:xfrm flipH="1" rot="5400000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9"/>
          <p:cNvSpPr txBox="1"/>
          <p:nvPr>
            <p:ph type="title"/>
          </p:nvPr>
        </p:nvSpPr>
        <p:spPr>
          <a:xfrm>
            <a:off x="511276" y="1610437"/>
            <a:ext cx="3050568" cy="34119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ru-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Након радионице, посетиоци су уживали у пријатном амбијенту ресторана и специјалитетима у чијој припреми су учествовали ученици образовног профила кувар.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9"/>
          <p:cNvSpPr txBox="1"/>
          <p:nvPr>
            <p:ph idx="1" type="body"/>
          </p:nvPr>
        </p:nvSpPr>
        <p:spPr>
          <a:xfrm>
            <a:off x="4810259" y="649480"/>
            <a:ext cx="6555347" cy="55460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101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101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  <p:pic>
        <p:nvPicPr>
          <p:cNvPr descr="IMG_6375.jpg" id="229" name="Google Shape;22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40033" y="355166"/>
            <a:ext cx="3583132" cy="2507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6364.jpg" id="230" name="Google Shape;230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39434" y="3524865"/>
            <a:ext cx="3441290" cy="25809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6191.jpg" id="231" name="Google Shape;231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85190" y="3775588"/>
            <a:ext cx="3618272" cy="27137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6188.jpg" id="232" name="Google Shape;232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93240" y="412954"/>
            <a:ext cx="2487430" cy="3241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ema">
  <a:themeElements>
    <a:clrScheme name="Kancelarij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2023-04-07T20:00:57Z</dcterms:created>
  <dc:creator>Admin</dc:creator>
</cp:coreProperties>
</file>