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3" r:id="rId31"/>
    <p:sldId id="284" r:id="rId32"/>
    <p:sldId id="294" r:id="rId33"/>
    <p:sldId id="285" r:id="rId34"/>
    <p:sldId id="291" r:id="rId35"/>
    <p:sldId id="292" r:id="rId36"/>
    <p:sldId id="286" r:id="rId37"/>
    <p:sldId id="287" r:id="rId38"/>
    <p:sldId id="288" r:id="rId39"/>
    <p:sldId id="289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be6227f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42be6227f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42be6227f3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42be6227f3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be6227f3_2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42be6227f3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2be6227f3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42be6227f3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2be6227f3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42be6227f3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2be6227f3_2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42be6227f3_2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be6227f3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42be6227f3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2be6227f3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42be6227f3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42be6227f3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42be6227f3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2be6227f3_2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42be6227f3_2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42be6227f3_2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42be6227f3_2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2be6227f3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42be6227f3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2be6227f3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242be6227f3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2be6227f3_2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42be6227f3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2be6227f3_2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42be6227f3_2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42be6227f3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42be6227f3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2be6227f3_2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42be6227f3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42be6227f3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42be6227f3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2be6227f3_2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42be6227f3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2be6227f3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42be6227f3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47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2be6227f3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42be6227f3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759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42be6227f3_2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42be6227f3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2be6227f3_2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42be6227f3_2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42be6227f3_2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242be6227f3_2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42be6227f3_2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242be6227f3_2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2be6227f3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42be6227f3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2be6227f3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42be6227f3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2be6227f3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42be6227f3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2be6227f3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42be6227f3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2be6227f3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42be6227f3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slajda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odeljka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eđenje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a natpisom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a natpisom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vertikalni teks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ni naslov i teks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gm.edu.r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knjazmilosg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ctrTitle"/>
          </p:nvPr>
        </p:nvSpPr>
        <p:spPr>
          <a:xfrm>
            <a:off x="0" y="987820"/>
            <a:ext cx="6765844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sr" sz="3000"/>
              <a:t>	Економско-трговачка школа</a:t>
            </a:r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ubTitle" idx="1"/>
          </p:nvPr>
        </p:nvSpPr>
        <p:spPr>
          <a:xfrm>
            <a:off x="827746" y="1123502"/>
            <a:ext cx="3634251" cy="8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sr" sz="3000" dirty="0"/>
              <a:t>	"Књаз Милош"</a:t>
            </a:r>
            <a:endParaRPr sz="3000" dirty="0"/>
          </a:p>
        </p:txBody>
      </p:sp>
      <p:sp>
        <p:nvSpPr>
          <p:cNvPr id="132" name="Google Shape;132;p25"/>
          <p:cNvSpPr/>
          <p:nvPr/>
        </p:nvSpPr>
        <p:spPr>
          <a:xfrm flipH="1">
            <a:off x="6092502" y="-2"/>
            <a:ext cx="3051498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 flipH="1">
            <a:off x="6092502" y="-2"/>
            <a:ext cx="2708597" cy="5143500"/>
          </a:xfrm>
          <a:prstGeom prst="rect">
            <a:avLst/>
          </a:prstGeom>
          <a:gradFill>
            <a:gsLst>
              <a:gs pos="0">
                <a:srgbClr val="2F5496">
                  <a:alpha val="55686"/>
                </a:srgbClr>
              </a:gs>
              <a:gs pos="100000">
                <a:srgbClr val="000000">
                  <a:alpha val="5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3725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466" y="192881"/>
            <a:ext cx="1098782" cy="74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 descr="https://lh4.googleusercontent.com/_I5SHsGE96zL-YNe16z6bb8kS_gS-994u6DC0vacgP7qMNLteEMb5qMr_33DTpg4DGK-Ipxp_0PdAfBv3svOpANuglKV85397iaPYeU_Ebgz-7VdCB_HtQQa4sijkS6asl7l0_fdOlRFAfsAGjOfSQ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152" y="2322243"/>
            <a:ext cx="5404676" cy="254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 descr="Slika na kojoj se nalazi tekst, plaket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091" y="293290"/>
            <a:ext cx="8809817" cy="455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5"/>
          <p:cNvSpPr/>
          <p:nvPr/>
        </p:nvSpPr>
        <p:spPr>
          <a:xfrm rot="5400000" flipH="1">
            <a:off x="-1056471" y="1056472"/>
            <a:ext cx="5143500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5"/>
          <p:cNvSpPr/>
          <p:nvPr/>
        </p:nvSpPr>
        <p:spPr>
          <a:xfrm rot="-5400000">
            <a:off x="-119674" y="1994874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5"/>
          <p:cNvSpPr/>
          <p:nvPr/>
        </p:nvSpPr>
        <p:spPr>
          <a:xfrm rot="-5400000" flipH="1">
            <a:off x="-885662" y="1228885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60784"/>
                </a:srgbClr>
              </a:gs>
              <a:gs pos="95000">
                <a:srgbClr val="5B9BD5">
                  <a:alpha val="0"/>
                </a:srgbClr>
              </a:gs>
              <a:gs pos="100000">
                <a:srgbClr val="5B9BD5">
                  <a:alpha val="0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131461" y="2153635"/>
            <a:ext cx="28146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Комерцијалиста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5" descr="C:\Users\14_7\Downloads\IMG_52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316" y="182528"/>
            <a:ext cx="2847878" cy="213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210207"/>
            <a:ext cx="2638238" cy="2081048"/>
          </a:xfrm>
          <a:prstGeom prst="rect">
            <a:avLst/>
          </a:prstGeom>
        </p:spPr>
      </p:pic>
      <p:pic>
        <p:nvPicPr>
          <p:cNvPr id="11" name="Picture 10" descr="9cb3c177-6b0d-4c6f-bbba-04da159011b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697" y="2467376"/>
            <a:ext cx="2911900" cy="2283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</a:rPr>
              <a:t>Финансијско-рачуноводствени техничар</a:t>
            </a:r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Пружа могућност за самостално обављање рачуноводствених послова и вођење пословних књига;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Може одмах да се укључи у посао, без другог периода прилагођавања и да врло брзо напредује у даљој каријери;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Финансијско-рачуноводствена обука која се обавља у специјализованим учионицама- бироима које су опремљене као канцеларије  у предузећу</a:t>
            </a:r>
            <a:r>
              <a:rPr lang="sr" sz="1500"/>
              <a:t>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 descr="Slika na kojoj se nalazi tekst, plaket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708" y="97631"/>
            <a:ext cx="8278590" cy="501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92868" y="1785938"/>
            <a:ext cx="2971800" cy="114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Финансијско-рачуноводствени техничар</a:t>
            </a:r>
            <a:endParaRPr sz="1100"/>
          </a:p>
        </p:txBody>
      </p:sp>
      <p:pic>
        <p:nvPicPr>
          <p:cNvPr id="280" name="Google Shape;280;p38" descr="C:\Users\14_7\Downloads\image1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6793" y="360913"/>
            <a:ext cx="2719989" cy="195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2871" y="359034"/>
            <a:ext cx="2878930" cy="195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0;p32" descr="IMG_17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222" y="2399654"/>
            <a:ext cx="1990171" cy="23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221" y="2427888"/>
            <a:ext cx="3123123" cy="2333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Кувар</a:t>
            </a:r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Обучавање за припрему намирница, израду, сервирање и декорисање јела;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Акценат је на стручним предметима чије је савладавање неопходно за рад у кухињи;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Кабинет за куварство је опремљен свим техничким средствима неопходним за извођење наставе из предмета Куварство;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Поред теоријске наставе и часова вежби у школи, ученици се упућују и на практичну наставу у угоститељске објекте;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Након завршетка овог смера, могуће је одмах почети са послом или наставити даље школовање.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 descr="Slika na kojoj se nalazi tekst, plaketa, plavo, metal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6219" y="76200"/>
            <a:ext cx="5662961" cy="48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 descr="Slika na kojoj se nalazi tekst, otvoren prostor, znak, snimak ekrana&#10;&#10;Opis je automatski generi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8" y="3406706"/>
            <a:ext cx="1571625" cy="13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1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1" descr="Slika na kojoj se nalazi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131" y="204154"/>
            <a:ext cx="2392417" cy="274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0" y="1985962"/>
            <a:ext cx="334623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Кувар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1" descr="C:\Users\14_7\Downloads\IMG_41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081" y="189187"/>
            <a:ext cx="2158976" cy="27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6102" y="3097925"/>
            <a:ext cx="3783827" cy="1956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2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Тргов</a:t>
            </a:r>
            <a:r>
              <a:rPr lang="sr-Cyrl-RS" sz="3000" dirty="0">
                <a:solidFill>
                  <a:srgbClr val="FFFFFF"/>
                </a:solidFill>
              </a:rPr>
              <a:t>ац</a:t>
            </a:r>
            <a:endParaRPr dirty="0"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Обавља послове набавке, складиштења и  продаје;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Промовише робу;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Води пословне књиге;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Комуницира са пословним партнерима;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Током све три године школовања ученици кроз практичну наставу у трговинским предузећима имају прилику да провере своја стечена знања и вештине;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Након завршетка овог смера, могуће је: одмах почети са послом, извршити доквалификацију за IV степен, наставити даље школовање у високошколским установама.</a:t>
            </a: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3" descr="Slika na kojoj se nalazi tekst, plaketa, snimak ekran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4504" y="47625"/>
            <a:ext cx="5389255" cy="504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/>
              <a:t>Основана је 1. јуна 1990. године;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/>
              <a:t>Основна делатност установе је средње стручно образовање у подручјима рада:</a:t>
            </a:r>
            <a:endParaRPr sz="20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/>
              <a:t>Економија, право и администрација;</a:t>
            </a:r>
            <a:endParaRPr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/>
              <a:t>Трговина, угоститељство и туризам.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4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4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4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0" y="2144980"/>
            <a:ext cx="345126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Тргов</a:t>
            </a:r>
            <a:r>
              <a:rPr lang="sr-Cyrl-RS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ац</a:t>
            </a:r>
            <a:endParaRPr sz="3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555" y="2359545"/>
            <a:ext cx="2390951" cy="268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752" y="162724"/>
            <a:ext cx="2318557" cy="203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675" y="770782"/>
            <a:ext cx="2830959" cy="382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5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Даљи наставак </a:t>
            </a:r>
            <a:br>
              <a:rPr lang="sr" sz="3000">
                <a:solidFill>
                  <a:srgbClr val="FFFFFF"/>
                </a:solidFill>
              </a:rPr>
            </a:br>
            <a:r>
              <a:rPr lang="sr" sz="3000">
                <a:solidFill>
                  <a:srgbClr val="FFFFFF"/>
                </a:solidFill>
              </a:rPr>
              <a:t>школовања</a:t>
            </a:r>
            <a:endParaRPr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r" sz="1500"/>
              <a:t>Ученици који заврше трогодишње образовне профиле могу да се запосле или упишу струковне студије, а  ученици који заврше четворогодишње образовне профиле, могу да се запосле или да упишу академске и струковне студије: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друштвене (економски, правни, филолошки...); </a:t>
            </a:r>
            <a:endParaRPr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природно-математичке (математика и информатика; географија, туризам и угоститељство, физика...); 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техничке (ФОН, саобраћајни, машински...); 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факултете уметности и друге.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6"/>
          <p:cNvSpPr txBox="1"/>
          <p:nvPr/>
        </p:nvSpPr>
        <p:spPr>
          <a:xfrm flipH="1">
            <a:off x="7" y="-7619"/>
            <a:ext cx="3028376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Економско – трговачка школа “ Књаз Милош”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Настава се реализује кроз теоријске часове, радионице, трибине, часове вежби у кабинетима и практичну наставу у предузећима</a:t>
            </a:r>
            <a:r>
              <a:rPr lang="sr" sz="1500"/>
              <a:t>.</a:t>
            </a:r>
            <a:endParaRPr/>
          </a:p>
          <a:p>
            <a:pPr marL="0" lvl="0" indent="-133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Ученици учествују у разним ваннаставним активностима кроз секције, стручне посете партнерским школама, државним институцијама, сајмовима, манифестацијама и другим културним догађајима.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7"/>
          <p:cNvSpPr txBox="1"/>
          <p:nvPr/>
        </p:nvSpPr>
        <p:spPr>
          <a:xfrm flipH="1">
            <a:off x="7" y="-7619"/>
            <a:ext cx="3028376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Теоријски часови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5615" y="321323"/>
            <a:ext cx="2466109" cy="22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934" y="2825527"/>
            <a:ext cx="2522288" cy="186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2352" y="203766"/>
            <a:ext cx="2839955" cy="23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7"/>
          <p:cNvSpPr txBox="1"/>
          <p:nvPr/>
        </p:nvSpPr>
        <p:spPr>
          <a:xfrm>
            <a:off x="334865" y="2663301"/>
            <a:ext cx="2642185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часови вежби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IMG_45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80" y="2785242"/>
            <a:ext cx="2765201" cy="18909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8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8"/>
          <p:cNvSpPr txBox="1">
            <a:spLocks noGrp="1"/>
          </p:cNvSpPr>
          <p:nvPr>
            <p:ph type="title"/>
          </p:nvPr>
        </p:nvSpPr>
        <p:spPr>
          <a:xfrm>
            <a:off x="526326" y="2269233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Радионице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397" name="Google Shape;397;p48" descr="Slika na kojoj se nalazi tekst, osoba, unutra, grupa&#10;&#10;Opis je automatski generisan"/>
          <p:cNvPicPr preferRelativeResize="0"/>
          <p:nvPr/>
        </p:nvPicPr>
        <p:blipFill rotWithShape="1">
          <a:blip r:embed="rId3">
            <a:alphaModFix/>
          </a:blip>
          <a:srcRect l="2985" r="12387" b="3"/>
          <a:stretch/>
        </p:blipFill>
        <p:spPr>
          <a:xfrm>
            <a:off x="3142856" y="96617"/>
            <a:ext cx="2792753" cy="242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8865" y="2520521"/>
            <a:ext cx="3813695" cy="244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7012" y="154243"/>
            <a:ext cx="2945584" cy="221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9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9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9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9"/>
          <p:cNvSpPr txBox="1">
            <a:spLocks noGrp="1"/>
          </p:cNvSpPr>
          <p:nvPr>
            <p:ph type="title"/>
          </p:nvPr>
        </p:nvSpPr>
        <p:spPr>
          <a:xfrm>
            <a:off x="524706" y="962168"/>
            <a:ext cx="2213376" cy="206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Практична</a:t>
            </a:r>
            <a:b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настава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9"/>
          <p:cNvSpPr/>
          <p:nvPr/>
        </p:nvSpPr>
        <p:spPr>
          <a:xfrm rot="-5400000">
            <a:off x="587697" y="2701924"/>
            <a:ext cx="1851954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MG_4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25" y="2848303"/>
            <a:ext cx="2905281" cy="2116521"/>
          </a:xfrm>
          <a:prstGeom prst="rect">
            <a:avLst/>
          </a:prstGeom>
        </p:spPr>
      </p:pic>
      <p:pic>
        <p:nvPicPr>
          <p:cNvPr id="9" name="Picture 8" descr="IMG_2006.jpg"/>
          <p:cNvPicPr>
            <a:picLocks noChangeAspect="1"/>
          </p:cNvPicPr>
          <p:nvPr/>
        </p:nvPicPr>
        <p:blipFill>
          <a:blip r:embed="rId4"/>
          <a:srcRect t="17225"/>
          <a:stretch>
            <a:fillRect/>
          </a:stretch>
        </p:blipFill>
        <p:spPr>
          <a:xfrm>
            <a:off x="3379948" y="147145"/>
            <a:ext cx="2180023" cy="2575826"/>
          </a:xfrm>
          <a:prstGeom prst="rect">
            <a:avLst/>
          </a:prstGeom>
        </p:spPr>
      </p:pic>
      <p:pic>
        <p:nvPicPr>
          <p:cNvPr id="10" name="Picture 9" descr="IMG_204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207" y="231228"/>
            <a:ext cx="2680138" cy="253299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Такмичења</a:t>
            </a:r>
            <a:br>
              <a:rPr lang="sr" sz="300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427" name="Google Shape;4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4771" y="207165"/>
            <a:ext cx="3022235" cy="226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G_45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56" y="231228"/>
            <a:ext cx="2518254" cy="2196661"/>
          </a:xfrm>
          <a:prstGeom prst="rect">
            <a:avLst/>
          </a:prstGeom>
        </p:spPr>
      </p:pic>
      <p:pic>
        <p:nvPicPr>
          <p:cNvPr id="15" name="Picture 14" descr="IMG_45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924" y="2750631"/>
            <a:ext cx="2288035" cy="202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4F42-FA27-C714-F90A-90985C6FC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9"/>
          <a:stretch/>
        </p:blipFill>
        <p:spPr>
          <a:xfrm>
            <a:off x="3420953" y="2701451"/>
            <a:ext cx="2737216" cy="21515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1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1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Рад у секцијама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39" name="Google Shape;439;p51" descr="Slika na kojoj se nalazi osoba, zid, poziranje,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7711" y="2544949"/>
            <a:ext cx="3741683" cy="246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65.jpg"/>
          <p:cNvPicPr>
            <a:picLocks noChangeAspect="1"/>
          </p:cNvPicPr>
          <p:nvPr/>
        </p:nvPicPr>
        <p:blipFill>
          <a:blip r:embed="rId4"/>
          <a:srcRect t="3884"/>
          <a:stretch>
            <a:fillRect/>
          </a:stretch>
        </p:blipFill>
        <p:spPr>
          <a:xfrm>
            <a:off x="6196618" y="234168"/>
            <a:ext cx="2536602" cy="207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FED3A-19B3-9012-F15C-20F055E61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6" t="23304" r="2748" b="11961"/>
          <a:stretch/>
        </p:blipFill>
        <p:spPr>
          <a:xfrm>
            <a:off x="3249510" y="206873"/>
            <a:ext cx="2644980" cy="2125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Спортске </a:t>
            </a:r>
            <a:br>
              <a:rPr lang="sr" sz="3000">
                <a:solidFill>
                  <a:srgbClr val="FFFFFF"/>
                </a:solidFill>
              </a:rPr>
            </a:br>
            <a:r>
              <a:rPr lang="sr" sz="3000">
                <a:solidFill>
                  <a:srgbClr val="FFFFFF"/>
                </a:solidFill>
              </a:rPr>
              <a:t>активности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51" name="Google Shape;45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6398" y="285395"/>
            <a:ext cx="2385843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2" descr="Slika na kojoj se nalazi tekst, sport&#10;&#10;Opis je automatski generisan"/>
          <p:cNvPicPr preferRelativeResize="0"/>
          <p:nvPr/>
        </p:nvPicPr>
        <p:blipFill rotWithShape="1">
          <a:blip r:embed="rId4">
            <a:alphaModFix/>
          </a:blip>
          <a:srcRect t="9206" r="2" b="14450"/>
          <a:stretch/>
        </p:blipFill>
        <p:spPr>
          <a:xfrm>
            <a:off x="4261282" y="2875720"/>
            <a:ext cx="3901736" cy="193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3445" y="325545"/>
            <a:ext cx="2758051" cy="2068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С</a:t>
            </a:r>
            <a:r>
              <a:rPr lang="sr-Cyrl-RS" sz="3000" dirty="0">
                <a:solidFill>
                  <a:srgbClr val="FFFFFF"/>
                </a:solidFill>
              </a:rPr>
              <a:t>туди</a:t>
            </a:r>
            <a:r>
              <a:rPr lang="en-US" sz="3000" dirty="0">
                <a:solidFill>
                  <a:srgbClr val="FFFFFF"/>
                </a:solidFill>
              </a:rPr>
              <a:t>j</a:t>
            </a:r>
            <a:r>
              <a:rPr lang="sr-Cyrl-RS" sz="3000" dirty="0">
                <a:solidFill>
                  <a:srgbClr val="FFFFFF"/>
                </a:solidFill>
              </a:rPr>
              <a:t>ска потовањ</a:t>
            </a:r>
            <a:r>
              <a:rPr lang="en-US" sz="3000" dirty="0">
                <a:solidFill>
                  <a:srgbClr val="FFFFFF"/>
                </a:solidFill>
              </a:rPr>
              <a:t>a</a:t>
            </a: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52012-51B7-F711-000E-E4540C2C9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2" t="11182" r="3383" b="12310"/>
          <a:stretch/>
        </p:blipFill>
        <p:spPr>
          <a:xfrm>
            <a:off x="3281434" y="251399"/>
            <a:ext cx="2286801" cy="257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8782E-31DB-35A8-9C71-41BB6BD8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3" r="3345" b="4272"/>
          <a:stretch/>
        </p:blipFill>
        <p:spPr>
          <a:xfrm>
            <a:off x="5747656" y="251399"/>
            <a:ext cx="2809991" cy="242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7D21-32BF-34BA-CEFD-553F22028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9" r="5857" b="7239"/>
          <a:stretch/>
        </p:blipFill>
        <p:spPr>
          <a:xfrm>
            <a:off x="3281434" y="2925846"/>
            <a:ext cx="2466222" cy="2039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B46CB-7B7A-2AB4-72F1-7A97DD14A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65" t="18882" r="17567" b="3912"/>
          <a:stretch/>
        </p:blipFill>
        <p:spPr>
          <a:xfrm>
            <a:off x="6091417" y="2925846"/>
            <a:ext cx="2722544" cy="20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8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одличне услове за образовање и васпитање у безбедном окружењу.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Даће ти могућност за едукацију од стране стручних кадрова, примењујући нове наставне методе и савремена наставна средства.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могућност да стекнеш знање, вештине и социјалне компетенције које одговарају савременим потребама.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Екскурзије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052AD-B90C-0F89-F14C-F1197624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" t="40661" r="1780"/>
          <a:stretch/>
        </p:blipFill>
        <p:spPr>
          <a:xfrm>
            <a:off x="3877646" y="3011332"/>
            <a:ext cx="4028820" cy="19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DF03-2EA0-A018-67CD-1A741822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4" t="36742" r="12357" b="-259"/>
          <a:stretch/>
        </p:blipFill>
        <p:spPr>
          <a:xfrm>
            <a:off x="6539969" y="370809"/>
            <a:ext cx="1969475" cy="213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B3583-96F0-85C5-477F-3FDB20D09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14" t="2778" r="10201" b="1754"/>
          <a:stretch/>
        </p:blipFill>
        <p:spPr>
          <a:xfrm>
            <a:off x="3371853" y="88844"/>
            <a:ext cx="2766738" cy="2765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-Cyrl-RS" sz="3600" dirty="0">
                <a:solidFill>
                  <a:srgbClr val="FFFFFF"/>
                </a:solidFill>
              </a:rPr>
              <a:t>Излети</a:t>
            </a:r>
            <a:r>
              <a:rPr lang="sr" sz="3000" dirty="0">
                <a:solidFill>
                  <a:srgbClr val="FFFFFF"/>
                </a:solidFill>
              </a:rPr>
              <a:t>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AD91-C99B-8CC8-CFE1-1538C135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9" t="5711" r="4826" b="3000"/>
          <a:stretch/>
        </p:blipFill>
        <p:spPr>
          <a:xfrm>
            <a:off x="5974538" y="2811952"/>
            <a:ext cx="2664157" cy="218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9814B-314A-2C93-900A-F06A43F2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45"/>
          <a:stretch/>
        </p:blipFill>
        <p:spPr>
          <a:xfrm>
            <a:off x="6622610" y="147053"/>
            <a:ext cx="2016085" cy="251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74899-D78A-42EE-DAFF-8A6CEF7D3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5" t="9916" r="20226" b="10381"/>
          <a:stretch/>
        </p:blipFill>
        <p:spPr>
          <a:xfrm>
            <a:off x="3371854" y="2479608"/>
            <a:ext cx="2073295" cy="249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2D1F3-66D2-6669-E6B4-0F0EA3E8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462" y="187421"/>
            <a:ext cx="2923567" cy="20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6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34372" y="938245"/>
            <a:ext cx="2959623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chemeClr val="lt1"/>
                </a:solidFill>
              </a:rPr>
              <a:t>Размена ученика</a:t>
            </a:r>
            <a:br>
              <a:rPr lang="en-US" sz="3000" dirty="0">
                <a:solidFill>
                  <a:schemeClr val="lt1"/>
                </a:solidFill>
              </a:rPr>
            </a:br>
            <a:r>
              <a:rPr lang="en-US" sz="3000" dirty="0">
                <a:solidFill>
                  <a:schemeClr val="lt1"/>
                </a:solidFill>
              </a:rPr>
              <a:t>Give me some dialog</a:t>
            </a:r>
            <a:br>
              <a:rPr lang="sr" sz="3000" dirty="0">
                <a:solidFill>
                  <a:schemeClr val="lt1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12290" name="Picture 2" descr="https://scontent-vie1-1.xx.fbcdn.net/v/t39.30808-6/408131706_844717207660549_1658229633389439471_n.jpg?stp=dst-jpg_p235x350&amp;_nc_cat=102&amp;ccb=1-7&amp;_nc_sid=5f2048&amp;_nc_ohc=Kyp8Rim3H1IAX-zl5MF&amp;_nc_oc=Adgoq-gdGrcpr9rGV04M4GgXRi9j0biaEvpEC4p_YRiozmSjcWhjZzAp1tkzHkWAKVQ&amp;_nc_ht=scontent-vie1-1.xx&amp;oh=00_AfBWqUbqTKpfqiKgXoZEW9UPHgA6g5yC5178S87IWttF4g&amp;oe=66076807"/>
          <p:cNvPicPr>
            <a:picLocks noChangeAspect="1" noChangeArrowheads="1"/>
          </p:cNvPicPr>
          <p:nvPr/>
        </p:nvPicPr>
        <p:blipFill>
          <a:blip r:embed="rId3"/>
          <a:srcRect r="34878"/>
          <a:stretch>
            <a:fillRect/>
          </a:stretch>
        </p:blipFill>
        <p:spPr bwMode="auto">
          <a:xfrm>
            <a:off x="3287655" y="262758"/>
            <a:ext cx="2549881" cy="2322788"/>
          </a:xfrm>
          <a:prstGeom prst="rect">
            <a:avLst/>
          </a:prstGeom>
          <a:noFill/>
        </p:spPr>
      </p:pic>
      <p:pic>
        <p:nvPicPr>
          <p:cNvPr id="12292" name="Picture 4" descr="https://scontent-vie1-1.xx.fbcdn.net/v/t39.30808-6/409614439_844717690993834_1502516219988477207_n.jpg?stp=cp6_dst-jpg_s600x600&amp;_nc_cat=111&amp;ccb=1-7&amp;_nc_sid=5f2048&amp;_nc_ohc=dpluvTF49hEAX-1OAZW&amp;_nc_ht=scontent-vie1-1.xx&amp;oh=00_AfCyPt79g_e_td3cqRhY3xu1cNMRqlG5UssBq7-hiDXNdA&amp;oe=6606BFD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4468" y="220717"/>
            <a:ext cx="2522483" cy="240686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E93595-C317-1013-3798-F4D52FA8F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52" y="2717239"/>
            <a:ext cx="2901948" cy="218255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0" y="15206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44772" y="70626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47145" y="1133824"/>
            <a:ext cx="2669627" cy="27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 algn="ctr">
              <a:buClr>
                <a:schemeClr val="lt1"/>
              </a:buClr>
              <a:buSzPts val="3000"/>
            </a:pPr>
            <a:r>
              <a:rPr lang="en-US" sz="3000" dirty="0">
                <a:solidFill>
                  <a:schemeClr val="lt1"/>
                </a:solidFill>
              </a:rPr>
              <a:t>Me</a:t>
            </a:r>
            <a:r>
              <a:rPr lang="sr-Cyrl-RS" sz="3000" dirty="0">
                <a:solidFill>
                  <a:schemeClr val="lt1"/>
                </a:solidFill>
              </a:rPr>
              <a:t>ђународна </a:t>
            </a:r>
            <a:r>
              <a:rPr lang="en-US" sz="3000" dirty="0">
                <a:solidFill>
                  <a:schemeClr val="lt1"/>
                </a:solidFill>
              </a:rPr>
              <a:t>p</a:t>
            </a:r>
            <a:r>
              <a:rPr lang="sr" sz="3000" dirty="0">
                <a:solidFill>
                  <a:schemeClr val="lt1"/>
                </a:solidFill>
              </a:rPr>
              <a:t>азмена</a:t>
            </a:r>
            <a:r>
              <a:rPr lang="sr-Cyrl-RS" sz="3000" dirty="0">
                <a:solidFill>
                  <a:schemeClr val="lt1"/>
                </a:solidFill>
              </a:rPr>
              <a:t> са “</a:t>
            </a:r>
            <a:r>
              <a:rPr lang="en-US" sz="3200" dirty="0" err="1">
                <a:solidFill>
                  <a:schemeClr val="bg1"/>
                </a:solidFill>
              </a:rPr>
              <a:t>Ozel</a:t>
            </a:r>
            <a:r>
              <a:rPr lang="en-US" sz="3200" dirty="0">
                <a:solidFill>
                  <a:schemeClr val="bg1"/>
                </a:solidFill>
              </a:rPr>
              <a:t> Marmara </a:t>
            </a:r>
            <a:r>
              <a:rPr lang="en-US" sz="3200" dirty="0" err="1">
                <a:solidFill>
                  <a:schemeClr val="bg1"/>
                </a:solidFill>
              </a:rPr>
              <a:t>Koleji</a:t>
            </a:r>
            <a:r>
              <a:rPr lang="sr-Cyrl-RS" sz="3000" dirty="0">
                <a:solidFill>
                  <a:schemeClr val="bg1"/>
                </a:solidFill>
              </a:rPr>
              <a:t> </a:t>
            </a:r>
            <a:r>
              <a:rPr lang="sr-Cyrl-RS" sz="3000" dirty="0">
                <a:solidFill>
                  <a:schemeClr val="lt1"/>
                </a:solidFill>
              </a:rPr>
              <a:t>“</a:t>
            </a:r>
            <a:br>
              <a:rPr lang="sr" sz="3000" dirty="0">
                <a:solidFill>
                  <a:schemeClr val="lt1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101380" name="Picture 4" descr="No photo description available."/>
          <p:cNvPicPr>
            <a:picLocks noChangeAspect="1" noChangeArrowheads="1"/>
          </p:cNvPicPr>
          <p:nvPr/>
        </p:nvPicPr>
        <p:blipFill rotWithShape="1">
          <a:blip r:embed="rId3"/>
          <a:srcRect r="8009"/>
          <a:stretch/>
        </p:blipFill>
        <p:spPr bwMode="auto">
          <a:xfrm>
            <a:off x="6329423" y="220922"/>
            <a:ext cx="2723314" cy="222030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28D2E-7300-B0F3-0E31-5B4480C34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6" r="3613" b="5200"/>
          <a:stretch/>
        </p:blipFill>
        <p:spPr>
          <a:xfrm>
            <a:off x="4303867" y="2646946"/>
            <a:ext cx="3485721" cy="2390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27751-C1C1-B17A-7E5D-F218010DE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" t="5438" r="3067" b="10084"/>
          <a:stretch/>
        </p:blipFill>
        <p:spPr>
          <a:xfrm>
            <a:off x="3175519" y="220921"/>
            <a:ext cx="3006759" cy="222030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57656" y="808004"/>
            <a:ext cx="2711668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 algn="ctr">
              <a:buClr>
                <a:schemeClr val="lt1"/>
              </a:buClr>
              <a:buSzPts val="3000"/>
            </a:pPr>
            <a:r>
              <a:rPr lang="en-US" sz="3000" dirty="0">
                <a:solidFill>
                  <a:schemeClr val="lt1"/>
                </a:solidFill>
              </a:rPr>
              <a:t>Me</a:t>
            </a:r>
            <a:r>
              <a:rPr lang="sr-Cyrl-RS" sz="3000" dirty="0">
                <a:solidFill>
                  <a:schemeClr val="lt1"/>
                </a:solidFill>
              </a:rPr>
              <a:t>ђународна </a:t>
            </a:r>
            <a:r>
              <a:rPr lang="en-US" sz="3000" dirty="0">
                <a:solidFill>
                  <a:schemeClr val="lt1"/>
                </a:solidFill>
              </a:rPr>
              <a:t>p</a:t>
            </a:r>
            <a:r>
              <a:rPr lang="sr" sz="3000" dirty="0">
                <a:solidFill>
                  <a:schemeClr val="lt1"/>
                </a:solidFill>
              </a:rPr>
              <a:t>азмена</a:t>
            </a:r>
            <a:r>
              <a:rPr lang="sr-Cyrl-RS" sz="3000" dirty="0">
                <a:solidFill>
                  <a:schemeClr val="lt1"/>
                </a:solidFill>
              </a:rPr>
              <a:t> са</a:t>
            </a:r>
            <a:br>
              <a:rPr lang="sr" sz="3000" dirty="0">
                <a:solidFill>
                  <a:schemeClr val="lt1"/>
                </a:solidFill>
              </a:rPr>
            </a:br>
            <a:r>
              <a:rPr lang="sr-Cyrl-RS" sz="3000" dirty="0">
                <a:solidFill>
                  <a:schemeClr val="lt1"/>
                </a:solidFill>
              </a:rPr>
              <a:t>“</a:t>
            </a:r>
            <a:r>
              <a:rPr lang="en-US" sz="3000" dirty="0" err="1">
                <a:solidFill>
                  <a:schemeClr val="lt1"/>
                </a:solidFill>
              </a:rPr>
              <a:t>Shkolla</a:t>
            </a:r>
            <a:r>
              <a:rPr lang="en-US" sz="3000" dirty="0">
                <a:solidFill>
                  <a:schemeClr val="lt1"/>
                </a:solidFill>
              </a:rPr>
              <a:t> </a:t>
            </a:r>
            <a:r>
              <a:rPr lang="en-US" sz="3000" dirty="0" err="1">
                <a:solidFill>
                  <a:schemeClr val="lt1"/>
                </a:solidFill>
              </a:rPr>
              <a:t>Tregtare</a:t>
            </a:r>
            <a:r>
              <a:rPr lang="en-US" sz="3000" dirty="0">
                <a:solidFill>
                  <a:schemeClr val="lt1"/>
                </a:solidFill>
              </a:rPr>
              <a:t> </a:t>
            </a:r>
            <a:r>
              <a:rPr lang="en-US" sz="3000" dirty="0" err="1">
                <a:solidFill>
                  <a:schemeClr val="lt1"/>
                </a:solidFill>
              </a:rPr>
              <a:t>Vlor</a:t>
            </a:r>
            <a:r>
              <a:rPr lang="en-US" sz="3200" dirty="0" err="1">
                <a:solidFill>
                  <a:schemeClr val="bg1"/>
                </a:solidFill>
              </a:rPr>
              <a:t>ë</a:t>
            </a:r>
            <a:r>
              <a:rPr lang="en-US" sz="3200" dirty="0">
                <a:solidFill>
                  <a:schemeClr val="bg1"/>
                </a:solidFill>
              </a:rPr>
              <a:t>”</a:t>
            </a:r>
            <a:endParaRPr sz="3000">
              <a:solidFill>
                <a:schemeClr val="bg1"/>
              </a:solidFill>
            </a:endParaRPr>
          </a:p>
        </p:txBody>
      </p:sp>
      <p:pic>
        <p:nvPicPr>
          <p:cNvPr id="9" name="Picture 8" descr="IMG_18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117" y="147145"/>
            <a:ext cx="3147517" cy="2301765"/>
          </a:xfrm>
          <a:prstGeom prst="rect">
            <a:avLst/>
          </a:prstGeom>
        </p:spPr>
      </p:pic>
      <p:pic>
        <p:nvPicPr>
          <p:cNvPr id="15" name="Picture 14" descr="IMG_45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71" y="2626608"/>
            <a:ext cx="2690160" cy="2040039"/>
          </a:xfrm>
          <a:prstGeom prst="rect">
            <a:avLst/>
          </a:prstGeom>
        </p:spPr>
      </p:pic>
      <p:pic>
        <p:nvPicPr>
          <p:cNvPr id="16" name="Picture 15" descr="IMG_456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825" y="252248"/>
            <a:ext cx="2387001" cy="2099299"/>
          </a:xfrm>
          <a:prstGeom prst="rect">
            <a:avLst/>
          </a:prstGeom>
        </p:spPr>
      </p:pic>
      <p:pic>
        <p:nvPicPr>
          <p:cNvPr id="99330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6"/>
          <a:srcRect b="14013"/>
          <a:stretch/>
        </p:blipFill>
        <p:spPr bwMode="auto">
          <a:xfrm>
            <a:off x="6247848" y="2571749"/>
            <a:ext cx="2781978" cy="2094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5"/>
          <p:cNvSpPr txBox="1">
            <a:spLocks noGrp="1"/>
          </p:cNvSpPr>
          <p:nvPr>
            <p:ph type="title"/>
          </p:nvPr>
        </p:nvSpPr>
        <p:spPr>
          <a:xfrm>
            <a:off x="376731" y="1096783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Посете сајмовима, државним и културним институцијама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10" name="Picture 9" descr="IMG_4553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03" y="268015"/>
            <a:ext cx="3011214" cy="1876095"/>
          </a:xfrm>
          <a:prstGeom prst="rect">
            <a:avLst/>
          </a:prstGeom>
        </p:spPr>
      </p:pic>
      <p:pic>
        <p:nvPicPr>
          <p:cNvPr id="12" name="Picture 11" descr="IMG_45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52" y="2462202"/>
            <a:ext cx="2526719" cy="2362046"/>
          </a:xfrm>
          <a:prstGeom prst="rect">
            <a:avLst/>
          </a:prstGeom>
        </p:spPr>
      </p:pic>
      <p:pic>
        <p:nvPicPr>
          <p:cNvPr id="13" name="Picture 12" descr="FB_IMG_17114535595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055" y="1179677"/>
            <a:ext cx="2324961" cy="309671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5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title"/>
          </p:nvPr>
        </p:nvSpPr>
        <p:spPr>
          <a:xfrm>
            <a:off x="313669" y="813004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Остале активности</a:t>
            </a:r>
            <a:br>
              <a:rPr lang="sr" sz="300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510" name="Google Shape;510;p56" descr="Slika na kojoj se nalazi tekst, osoba, poziranje, čovek&#10;&#10;Opis je automatski generisan"/>
          <p:cNvPicPr preferRelativeResize="0"/>
          <p:nvPr/>
        </p:nvPicPr>
        <p:blipFill rotWithShape="1">
          <a:blip r:embed="rId3">
            <a:alphaModFix/>
          </a:blip>
          <a:srcRect r="8474" b="2"/>
          <a:stretch/>
        </p:blipFill>
        <p:spPr>
          <a:xfrm>
            <a:off x="6019038" y="267662"/>
            <a:ext cx="2862582" cy="224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3797" y="368077"/>
            <a:ext cx="2732587" cy="19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AFD94-6AED-864F-E699-ACD0B42C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52"/>
          <a:stretch/>
        </p:blipFill>
        <p:spPr>
          <a:xfrm>
            <a:off x="6257098" y="2720143"/>
            <a:ext cx="2687603" cy="203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50BD2-07A2-4E5B-B85E-E41EEB70D0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23" t="8420"/>
          <a:stretch/>
        </p:blipFill>
        <p:spPr>
          <a:xfrm>
            <a:off x="3324605" y="2579352"/>
            <a:ext cx="2819161" cy="224425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7"/>
          <p:cNvSpPr/>
          <p:nvPr/>
        </p:nvSpPr>
        <p:spPr>
          <a:xfrm rot="5400000" flipH="1">
            <a:off x="-478886" y="479460"/>
            <a:ext cx="5143500" cy="418458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57"/>
          <p:cNvSpPr/>
          <p:nvPr/>
        </p:nvSpPr>
        <p:spPr>
          <a:xfrm rot="5400000" flipH="1">
            <a:off x="-294904" y="296404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7"/>
          <p:cNvSpPr/>
          <p:nvPr/>
        </p:nvSpPr>
        <p:spPr>
          <a:xfrm rot="5400000" flipH="1">
            <a:off x="1146680" y="2114225"/>
            <a:ext cx="1876484" cy="4182060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7"/>
          <p:cNvSpPr/>
          <p:nvPr/>
        </p:nvSpPr>
        <p:spPr>
          <a:xfrm rot="5400000" flipH="1">
            <a:off x="-318751" y="63959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980"/>
                </a:srgbClr>
              </a:gs>
              <a:gs pos="100000">
                <a:srgbClr val="4472C4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 rot="6097846">
            <a:off x="614065" y="846373"/>
            <a:ext cx="3238727" cy="3238727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 txBox="1">
            <a:spLocks noGrp="1"/>
          </p:cNvSpPr>
          <p:nvPr>
            <p:ph type="title"/>
          </p:nvPr>
        </p:nvSpPr>
        <p:spPr>
          <a:xfrm>
            <a:off x="619797" y="440141"/>
            <a:ext cx="317257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Информације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23" name="Google Shape;523;p57"/>
          <p:cNvSpPr txBox="1">
            <a:spLocks noGrp="1"/>
          </p:cNvSpPr>
          <p:nvPr>
            <p:ph type="body" idx="1"/>
          </p:nvPr>
        </p:nvSpPr>
        <p:spPr>
          <a:xfrm>
            <a:off x="4572000" y="553153"/>
            <a:ext cx="4314822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3"/>
              </a:rPr>
              <a:t>www.etsgm.edu.rs</a:t>
            </a:r>
            <a:r>
              <a:rPr lang="sr" sz="1800" dirty="0"/>
              <a:t> 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4"/>
              </a:rPr>
              <a:t>https://www.facebook.com/knjazmilosgm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</a:rPr>
              <a:t>https://www.instagram.com/etsgm.edu.rs</a:t>
            </a: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0" y="-320"/>
            <a:ext cx="9144001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8"/>
          <p:cNvSpPr/>
          <p:nvPr/>
        </p:nvSpPr>
        <p:spPr>
          <a:xfrm rot="10800000" flipH="1">
            <a:off x="341641" y="-1290"/>
            <a:ext cx="8812530" cy="5130514"/>
          </a:xfrm>
          <a:prstGeom prst="rect">
            <a:avLst/>
          </a:prstGeom>
          <a:gradFill>
            <a:gsLst>
              <a:gs pos="0">
                <a:srgbClr val="1F3864">
                  <a:alpha val="60784"/>
                </a:srgbClr>
              </a:gs>
              <a:gs pos="21000">
                <a:srgbClr val="1F3864">
                  <a:alpha val="60784"/>
                </a:srgbClr>
              </a:gs>
              <a:gs pos="100000">
                <a:srgbClr val="4472C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6454541" y="-968"/>
            <a:ext cx="2706134" cy="5144148"/>
          </a:xfrm>
          <a:prstGeom prst="rect">
            <a:avLst/>
          </a:prstGeom>
          <a:gradFill>
            <a:gsLst>
              <a:gs pos="0">
                <a:srgbClr val="2F5496">
                  <a:alpha val="0"/>
                </a:srgbClr>
              </a:gs>
              <a:gs pos="99000">
                <a:srgbClr val="000000">
                  <a:alpha val="40784"/>
                </a:srgbClr>
              </a:gs>
              <a:gs pos="100000">
                <a:srgbClr val="000000">
                  <a:alpha val="40784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8"/>
          <p:cNvSpPr/>
          <p:nvPr/>
        </p:nvSpPr>
        <p:spPr>
          <a:xfrm rot="-6325827">
            <a:off x="4544796" y="584452"/>
            <a:ext cx="3725650" cy="3741293"/>
          </a:xfrm>
          <a:prstGeom prst="ellipse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9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8"/>
          <p:cNvSpPr txBox="1">
            <a:spLocks noGrp="1"/>
          </p:cNvSpPr>
          <p:nvPr>
            <p:ph type="title"/>
          </p:nvPr>
        </p:nvSpPr>
        <p:spPr>
          <a:xfrm>
            <a:off x="1331802" y="227524"/>
            <a:ext cx="4947184" cy="245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sr" sz="4800" dirty="0">
                <a:solidFill>
                  <a:srgbClr val="FFFFFF"/>
                </a:solidFill>
              </a:rPr>
              <a:t>Хвала на пажњи!</a:t>
            </a:r>
            <a:endParaRPr sz="4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8"/>
          <p:cNvSpPr/>
          <p:nvPr/>
        </p:nvSpPr>
        <p:spPr>
          <a:xfrm rot="10800000" flipH="1">
            <a:off x="4735" y="3360029"/>
            <a:ext cx="9134528" cy="1783471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33725"/>
                </a:srgbClr>
              </a:gs>
              <a:gs pos="100000">
                <a:srgbClr val="000000">
                  <a:alpha val="33725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8"/>
          <p:cNvSpPr/>
          <p:nvPr/>
        </p:nvSpPr>
        <p:spPr>
          <a:xfrm rot="-5400000" flipH="1">
            <a:off x="5225314" y="1209248"/>
            <a:ext cx="5143179" cy="2694194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48DAC3-D2A2-1866-43D8-1B96F05D60CB}"/>
              </a:ext>
            </a:extLst>
          </p:cNvPr>
          <p:cNvSpPr/>
          <p:nvPr/>
        </p:nvSpPr>
        <p:spPr>
          <a:xfrm>
            <a:off x="6799561" y="3513221"/>
            <a:ext cx="2123310" cy="152967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19258-A296-5988-A909-105B9D0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84" y="3445121"/>
            <a:ext cx="2246487" cy="1682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FB4D9-3521-543F-FCFD-5DB17A6F42CC}"/>
              </a:ext>
            </a:extLst>
          </p:cNvPr>
          <p:cNvSpPr txBox="1"/>
          <p:nvPr/>
        </p:nvSpPr>
        <p:spPr>
          <a:xfrm>
            <a:off x="440012" y="4079295"/>
            <a:ext cx="4503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500" dirty="0">
                <a:solidFill>
                  <a:schemeClr val="bg1"/>
                </a:solidFill>
              </a:rPr>
              <a:t>Секција за маркетинг школе 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8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8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Кроз похађање блок наставе, пружиће ти прилику да радиш у привредним друштвима различитих делатности и тако у пракси провериш своја знања и вештине; </a:t>
            </a:r>
            <a:endParaRPr sz="2000"/>
          </a:p>
          <a:p>
            <a:pPr marL="177800" lvl="0" indent="-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Оспособиће те да након завршеног школовања можеш одмах почети са радом или отићи на студије.</a:t>
            </a:r>
            <a:endParaRPr sz="20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Образовни профили 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Економски техничар</a:t>
            </a:r>
            <a:r>
              <a:rPr lang="en-US" sz="2000" b="1" dirty="0"/>
              <a:t>   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b="1" dirty="0"/>
              <a:t> </a:t>
            </a: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Комерцијалиста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 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Финансијско-рачуноводствени техничар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Кувар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Трговац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Економски   </a:t>
            </a:r>
            <a:br>
              <a:rPr lang="sr" sz="3000"/>
            </a:br>
            <a:r>
              <a:rPr lang="sr" sz="3000">
                <a:solidFill>
                  <a:srgbClr val="FFFFFF"/>
                </a:solidFill>
              </a:rPr>
              <a:t>техничар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460738" y="790821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Занимање са дугогодишњом традицијом;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Оспособљавање за обављање послова платног промета, благајника, књиговође, статистичара...;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Економско пословање која се обавља у специјализованим учионицама-бироима које су опремљене као канцеларије у предузећу;</a:t>
            </a:r>
            <a:endParaRPr sz="20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Могуће запослење у свим привредним и ванпривредним организацијама на финансијским, књиговодственим и комерцијалним пословима. </a:t>
            </a:r>
            <a:endParaRPr sz="200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1" descr="Slika na kojoj se nalazi tekst, plaketa, snimak ekrana&#10;&#10;Opis je automatski generisan"/>
          <p:cNvPicPr preferRelativeResize="0"/>
          <p:nvPr/>
        </p:nvPicPr>
        <p:blipFill rotWithShape="1">
          <a:blip r:embed="rId3">
            <a:alphaModFix/>
          </a:blip>
          <a:srcRect r="1333"/>
          <a:stretch/>
        </p:blipFill>
        <p:spPr>
          <a:xfrm>
            <a:off x="-2285" y="8"/>
            <a:ext cx="9143999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0" y="1655702"/>
            <a:ext cx="9143999" cy="237161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614363" y="1764506"/>
            <a:ext cx="2064544" cy="99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Економски техничар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2" descr="https://lh3.googleusercontent.com/pibKKlO6f04kmRUk-XaNpLCINHSldi0agKx4PVyZY6goGKpy-bwB6frgnQlUcX6ZTEALUC9_WjF0GuxH78F_srmhVrNogIbhPh6DEr2NOC-6RwtBbApvZyr5ZYdE05Z-xk8NQTOLcBWBdvxJGO-Ct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380" y="171462"/>
            <a:ext cx="2983959" cy="22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 descr="C:\Users\14_7\Downloads\IMG_5236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503" y="2795540"/>
            <a:ext cx="3271714" cy="20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89" y="189186"/>
            <a:ext cx="2490078" cy="2280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261257" y="440141"/>
            <a:ext cx="2489809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sr" sz="2600" dirty="0">
                <a:solidFill>
                  <a:srgbClr val="FFFFFF"/>
                </a:solidFill>
              </a:rPr>
              <a:t>Комерцијалиста</a:t>
            </a:r>
            <a:endParaRPr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у велетрговинским и спољнотрговинским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Канцеларијски радник;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на терену;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Комерцијалисти врше набавку робе од добављача и препродају је другим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Обука у виртуелном предузећу која се обавља у специјализованим учионицама - бироима које су опремљене као канцеларије у предузећу.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Kancelarij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745</Words>
  <Application>Microsoft Office PowerPoint</Application>
  <PresentationFormat>On-screen Show (16:9)</PresentationFormat>
  <Paragraphs>99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Simple Light</vt:lpstr>
      <vt:lpstr>Office tema</vt:lpstr>
      <vt:lpstr> Економско-трговачка школа</vt:lpstr>
      <vt:lpstr>Економско-трговачка школа "Књаз Милош"</vt:lpstr>
      <vt:lpstr>Економско-трговачка школа "Књаз Милош"</vt:lpstr>
      <vt:lpstr>Економско-трговачка школа "Књаз Милош"</vt:lpstr>
      <vt:lpstr>Образовни профили </vt:lpstr>
      <vt:lpstr>Економски    техничар</vt:lpstr>
      <vt:lpstr>PowerPoint Presentation</vt:lpstr>
      <vt:lpstr>PowerPoint Presentation</vt:lpstr>
      <vt:lpstr>Комерцијалиста</vt:lpstr>
      <vt:lpstr>PowerPoint Presentation</vt:lpstr>
      <vt:lpstr>PowerPoint Presentation</vt:lpstr>
      <vt:lpstr>Финансијско-рачуноводствени техничар</vt:lpstr>
      <vt:lpstr>PowerPoint Presentation</vt:lpstr>
      <vt:lpstr>PowerPoint Presentation</vt:lpstr>
      <vt:lpstr>Кувар</vt:lpstr>
      <vt:lpstr>PowerPoint Presentation</vt:lpstr>
      <vt:lpstr>PowerPoint Presentation</vt:lpstr>
      <vt:lpstr>Трговац</vt:lpstr>
      <vt:lpstr>PowerPoint Presentation</vt:lpstr>
      <vt:lpstr>PowerPoint Presentation</vt:lpstr>
      <vt:lpstr>Даљи наставак  школовања</vt:lpstr>
      <vt:lpstr>PowerPoint Presentation</vt:lpstr>
      <vt:lpstr>PowerPoint Presentation</vt:lpstr>
      <vt:lpstr>Радионице</vt:lpstr>
      <vt:lpstr>Практична настава</vt:lpstr>
      <vt:lpstr>Такмичења </vt:lpstr>
      <vt:lpstr>Рад у секцијама</vt:lpstr>
      <vt:lpstr>Спортске  активности</vt:lpstr>
      <vt:lpstr>Студиjска потовањa</vt:lpstr>
      <vt:lpstr>Екскурзије  </vt:lpstr>
      <vt:lpstr>Излети  </vt:lpstr>
      <vt:lpstr>Размена ученика Give me some dialog </vt:lpstr>
      <vt:lpstr>Meђународна pазмена са “Ozel Marmara Koleji “ </vt:lpstr>
      <vt:lpstr>Meђународна pазмена са “Shkolla Tregtare Vlorë”</vt:lpstr>
      <vt:lpstr>Посете сајмовима, државним и културним институцијама </vt:lpstr>
      <vt:lpstr>Остале активности </vt:lpstr>
      <vt:lpstr>Информације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Економско-трговачка школа</dc:title>
  <cp:lastModifiedBy>ASUS</cp:lastModifiedBy>
  <cp:revision>15</cp:revision>
  <dcterms:modified xsi:type="dcterms:W3CDTF">2025-03-17T23:14:20Z</dcterms:modified>
</cp:coreProperties>
</file>